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1D88DB6-9B70-4F1A-BD00-53C89883518C}" type="datetimeFigureOut">
              <a:rPr lang="en-US" smtClean="0"/>
              <a:t>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111187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1D88DB6-9B70-4F1A-BD00-53C89883518C}" type="datetimeFigureOut">
              <a:rPr lang="en-US" smtClean="0"/>
              <a:t>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414105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1D88DB6-9B70-4F1A-BD00-53C89883518C}" type="datetimeFigureOut">
              <a:rPr lang="en-US" smtClean="0"/>
              <a:t>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4216297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1D88DB6-9B70-4F1A-BD00-53C89883518C}" type="datetimeFigureOut">
              <a:rPr lang="en-US" smtClean="0"/>
              <a:t>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149203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1D88DB6-9B70-4F1A-BD00-53C89883518C}" type="datetimeFigureOut">
              <a:rPr lang="en-US" smtClean="0"/>
              <a:t>2/8/2021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287856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1D88DB6-9B70-4F1A-BD00-53C89883518C}" type="datetimeFigureOut">
              <a:rPr lang="en-US" smtClean="0"/>
              <a:t>2/8/2021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166724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1D88DB6-9B70-4F1A-BD00-53C89883518C}" type="datetimeFigureOut">
              <a:rPr lang="en-US" smtClean="0"/>
              <a:t>2/8/2021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30894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1D88DB6-9B70-4F1A-BD00-53C89883518C}" type="datetimeFigureOut">
              <a:rPr lang="en-US" smtClean="0"/>
              <a:t>2/8/2021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137002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1D88DB6-9B70-4F1A-BD00-53C89883518C}" type="datetimeFigureOut">
              <a:rPr lang="en-US" smtClean="0"/>
              <a:t>2/8/2021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12047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D88DB6-9B70-4F1A-BD00-53C89883518C}" type="datetimeFigureOut">
              <a:rPr lang="en-US" smtClean="0"/>
              <a:t>2/8/2021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425167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D88DB6-9B70-4F1A-BD00-53C89883518C}" type="datetimeFigureOut">
              <a:rPr lang="en-US" smtClean="0"/>
              <a:t>2/8/2021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23F2B16-5A4F-4312-AD97-0C501C566021}" type="slidenum">
              <a:rPr lang="en-US" smtClean="0"/>
              <a:t>‹#›</a:t>
            </a:fld>
            <a:endParaRPr lang="en-US"/>
          </a:p>
        </p:txBody>
      </p:sp>
    </p:spTree>
    <p:extLst>
      <p:ext uri="{BB962C8B-B14F-4D97-AF65-F5344CB8AC3E}">
        <p14:creationId xmlns:p14="http://schemas.microsoft.com/office/powerpoint/2010/main" val="1655207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88DB6-9B70-4F1A-BD00-53C89883518C}" type="datetimeFigureOut">
              <a:rPr lang="en-US" smtClean="0"/>
              <a:t>2/8/2021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F2B16-5A4F-4312-AD97-0C501C566021}" type="slidenum">
              <a:rPr lang="en-US" smtClean="0"/>
              <a:t>‹#›</a:t>
            </a:fld>
            <a:endParaRPr lang="en-US"/>
          </a:p>
        </p:txBody>
      </p:sp>
    </p:spTree>
    <p:extLst>
      <p:ext uri="{BB962C8B-B14F-4D97-AF65-F5344CB8AC3E}">
        <p14:creationId xmlns:p14="http://schemas.microsoft.com/office/powerpoint/2010/main" val="2459037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52737"/>
            <a:ext cx="7772400" cy="2016223"/>
          </a:xfrm>
        </p:spPr>
        <p:txBody>
          <a:bodyPr/>
          <a:lstStyle/>
          <a:p>
            <a:r>
              <a:rPr lang="ar-IQ" dirty="0" smtClean="0"/>
              <a:t>المحاضرة السابعة </a:t>
            </a:r>
            <a:endParaRPr lang="en-US" dirty="0"/>
          </a:p>
        </p:txBody>
      </p:sp>
      <p:sp>
        <p:nvSpPr>
          <p:cNvPr id="3" name="عنوان فرعي 2"/>
          <p:cNvSpPr>
            <a:spLocks noGrp="1"/>
          </p:cNvSpPr>
          <p:nvPr>
            <p:ph type="subTitle" idx="1"/>
          </p:nvPr>
        </p:nvSpPr>
        <p:spPr>
          <a:xfrm>
            <a:off x="1115616" y="2924944"/>
            <a:ext cx="6984776" cy="1944216"/>
          </a:xfrm>
        </p:spPr>
        <p:txBody>
          <a:bodyPr>
            <a:normAutofit/>
          </a:bodyPr>
          <a:lstStyle/>
          <a:p>
            <a:pPr rtl="1"/>
            <a:r>
              <a:rPr lang="ar-IQ" sz="4000" b="1" dirty="0">
                <a:solidFill>
                  <a:srgbClr val="FF0000"/>
                </a:solidFill>
              </a:rPr>
              <a:t>عناصر التقوية دخل الحدائق</a:t>
            </a:r>
            <a:endParaRPr lang="en-US" sz="4000" b="1" dirty="0">
              <a:solidFill>
                <a:srgbClr val="FF0000"/>
              </a:solidFill>
            </a:endParaRPr>
          </a:p>
        </p:txBody>
      </p:sp>
    </p:spTree>
    <p:extLst>
      <p:ext uri="{BB962C8B-B14F-4D97-AF65-F5344CB8AC3E}">
        <p14:creationId xmlns:p14="http://schemas.microsoft.com/office/powerpoint/2010/main" val="139337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40960" cy="6624736"/>
          </a:xfrm>
        </p:spPr>
        <p:txBody>
          <a:bodyPr>
            <a:normAutofit fontScale="90000"/>
          </a:bodyPr>
          <a:lstStyle/>
          <a:p>
            <a:pPr algn="r" rtl="1"/>
            <a:r>
              <a:rPr lang="ar-IQ" sz="4000" b="1" dirty="0" smtClean="0">
                <a:solidFill>
                  <a:srgbClr val="0070C0"/>
                </a:solidFill>
              </a:rPr>
              <a:t>1- </a:t>
            </a:r>
            <a:r>
              <a:rPr lang="ar-IQ" sz="4000" b="1" dirty="0">
                <a:solidFill>
                  <a:srgbClr val="0070C0"/>
                </a:solidFill>
              </a:rPr>
              <a:t>مدخل الحديقة </a:t>
            </a:r>
            <a:r>
              <a:rPr lang="en-US" sz="3600" dirty="0"/>
              <a:t/>
            </a:r>
            <a:br>
              <a:rPr lang="en-US" sz="3600" dirty="0"/>
            </a:br>
            <a:r>
              <a:rPr lang="ar-IQ" sz="3600" dirty="0"/>
              <a:t>المدخل هو اول ما يقع </a:t>
            </a:r>
            <a:r>
              <a:rPr lang="ar-IQ" sz="3600" dirty="0" err="1" smtClean="0"/>
              <a:t>النظرعلية</a:t>
            </a:r>
            <a:r>
              <a:rPr lang="ar-IQ" sz="3600" dirty="0" smtClean="0"/>
              <a:t> </a:t>
            </a:r>
            <a:r>
              <a:rPr lang="ar-IQ" sz="3600" dirty="0"/>
              <a:t>في الحديقة وله أثرمهم في النفس .فيجب ابرازه في التصميم لكي يكون </a:t>
            </a:r>
            <a:r>
              <a:rPr lang="ar-IQ" sz="3600" dirty="0" smtClean="0"/>
              <a:t>تأثيره </a:t>
            </a:r>
            <a:r>
              <a:rPr lang="ar-IQ" sz="3600" dirty="0"/>
              <a:t>قويا وكبيرا .وعدم اقامة البوابات أحيانا" على المداخل </a:t>
            </a:r>
            <a:r>
              <a:rPr lang="ar-IQ" sz="3600" dirty="0" smtClean="0"/>
              <a:t>الرئيسية </a:t>
            </a:r>
            <a:r>
              <a:rPr lang="ar-IQ" sz="3600" dirty="0"/>
              <a:t>في حدائق العامة حيث يكتفي </a:t>
            </a:r>
            <a:r>
              <a:rPr lang="ar-IQ" sz="3600" dirty="0" err="1" smtClean="0"/>
              <a:t>بأحاطة</a:t>
            </a:r>
            <a:r>
              <a:rPr lang="ar-IQ" sz="3600" dirty="0" smtClean="0"/>
              <a:t> </a:t>
            </a:r>
            <a:r>
              <a:rPr lang="ar-IQ" sz="3600" dirty="0"/>
              <a:t>المدخل </a:t>
            </a:r>
            <a:r>
              <a:rPr lang="ar-IQ" sz="3600" dirty="0" smtClean="0"/>
              <a:t>بأعمدة </a:t>
            </a:r>
            <a:r>
              <a:rPr lang="ar-IQ" sz="3600" dirty="0"/>
              <a:t>مرتفعة عليها تماثيل او أواني زهور .قد تستعمل الاقواس الخشبية المغطاة </a:t>
            </a:r>
            <a:r>
              <a:rPr lang="ar-IQ" sz="3600" dirty="0" smtClean="0"/>
              <a:t>بالمتسلقات </a:t>
            </a:r>
            <a:r>
              <a:rPr lang="ar-IQ" sz="3600" dirty="0"/>
              <a:t>في الحدائق ولكن بكثرة في الحدائق المنزل وقد </a:t>
            </a:r>
            <a:r>
              <a:rPr lang="ar-IQ" sz="3600" dirty="0" smtClean="0"/>
              <a:t>يكتفي </a:t>
            </a:r>
            <a:r>
              <a:rPr lang="ar-IQ" sz="3600" dirty="0"/>
              <a:t>بتشكيل السياج الى ارتفاع منخفض او متوسط تاركا المدخل .كما يجب ان تتناسب ابعاد </a:t>
            </a:r>
            <a:r>
              <a:rPr lang="ar-IQ" sz="3600" dirty="0" err="1"/>
              <a:t>الحديقه</a:t>
            </a:r>
            <a:r>
              <a:rPr lang="ar-IQ" sz="3600" dirty="0"/>
              <a:t> مع مساحتها وعرض الطريق الرئيسي ومع اغراض استعمال هذا المدخل اذا كانت </a:t>
            </a:r>
            <a:r>
              <a:rPr lang="ar-IQ" sz="3600" dirty="0" smtClean="0"/>
              <a:t>ستدخله </a:t>
            </a:r>
            <a:r>
              <a:rPr lang="ar-IQ" sz="3600" dirty="0"/>
              <a:t>السيارات او لا كذلك يجب تناسب بنائه مع انواع البناء </a:t>
            </a:r>
            <a:r>
              <a:rPr lang="ar-IQ" sz="3600" dirty="0" smtClean="0"/>
              <a:t>الداخلي </a:t>
            </a:r>
            <a:r>
              <a:rPr lang="ar-IQ" sz="3600" dirty="0"/>
              <a:t>في الحديقة والمتنزهات لكي يبدو </a:t>
            </a:r>
            <a:r>
              <a:rPr lang="ar-IQ" sz="3600" dirty="0" smtClean="0"/>
              <a:t>الارتباط </a:t>
            </a:r>
            <a:r>
              <a:rPr lang="ar-IQ" sz="3600" dirty="0"/>
              <a:t>واضحا" </a:t>
            </a:r>
            <a:r>
              <a:rPr lang="ar-IQ" sz="3600" dirty="0" smtClean="0"/>
              <a:t>والصورة </a:t>
            </a:r>
            <a:r>
              <a:rPr lang="ar-IQ" sz="3600" dirty="0"/>
              <a:t>متكاملة . </a:t>
            </a:r>
            <a:r>
              <a:rPr lang="en-US" dirty="0"/>
              <a:t/>
            </a:r>
            <a:br>
              <a:rPr lang="en-US" dirty="0"/>
            </a:br>
            <a:endParaRPr lang="en-US" dirty="0"/>
          </a:p>
        </p:txBody>
      </p:sp>
    </p:spTree>
    <p:extLst>
      <p:ext uri="{BB962C8B-B14F-4D97-AF65-F5344CB8AC3E}">
        <p14:creationId xmlns:p14="http://schemas.microsoft.com/office/powerpoint/2010/main" val="418161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6480720"/>
          </a:xfrm>
        </p:spPr>
        <p:txBody>
          <a:bodyPr>
            <a:normAutofit fontScale="90000"/>
          </a:bodyPr>
          <a:lstStyle/>
          <a:p>
            <a:pPr algn="r" rtl="1"/>
            <a:r>
              <a:rPr lang="ar-IQ" sz="4000" b="1" dirty="0" smtClean="0">
                <a:solidFill>
                  <a:srgbClr val="0070C0"/>
                </a:solidFill>
              </a:rPr>
              <a:t>2- </a:t>
            </a:r>
            <a:r>
              <a:rPr lang="ar-IQ" sz="4000" b="1" dirty="0">
                <a:solidFill>
                  <a:srgbClr val="0070C0"/>
                </a:solidFill>
              </a:rPr>
              <a:t>اثاث الحديقة المقاعد والكراسي </a:t>
            </a:r>
            <a:r>
              <a:rPr lang="ar-IQ" sz="4000" b="1" dirty="0" smtClean="0">
                <a:solidFill>
                  <a:srgbClr val="0070C0"/>
                </a:solidFill>
              </a:rPr>
              <a:t>:</a:t>
            </a:r>
            <a:r>
              <a:rPr lang="en-US" sz="3200" dirty="0"/>
              <a:t/>
            </a:r>
            <a:br>
              <a:rPr lang="en-US" sz="3200" dirty="0"/>
            </a:br>
            <a:r>
              <a:rPr lang="ar-IQ" sz="3200" dirty="0"/>
              <a:t>لقد حدث تطور كبير في تنسيق الحدائق في العصر الحالي .فبعد ان كانت الحدائق قديما" تعتبر عنصرا" من عناصر التجميل فقط وليس مكانا" للراحة ايضا" .تغير المفهوم والغرض من اقامة  الحديقة فأصبحت مكانا" للاستجمام والراحة في الجو الطبيعي الجميل .</a:t>
            </a:r>
            <a:r>
              <a:rPr lang="en-US" sz="3200" dirty="0"/>
              <a:t/>
            </a:r>
            <a:br>
              <a:rPr lang="en-US" sz="3200" dirty="0"/>
            </a:br>
            <a:r>
              <a:rPr lang="ar-IQ" sz="3200" dirty="0"/>
              <a:t>وتوضع المقاعد في الحدائق المنزلية الى نهاية الماشي تحت اقواس تغطي بالنباتات المتسلقة . او تحت القواس من الاسيجة النباتية المرتفعة .ومن المفروض ان يكون موقع هذ المقاعد مطلا" على المناظر الجميلة في الحديقة .</a:t>
            </a:r>
            <a:r>
              <a:rPr lang="en-US" sz="3200" dirty="0"/>
              <a:t/>
            </a:r>
            <a:br>
              <a:rPr lang="en-US" sz="3200" dirty="0"/>
            </a:br>
            <a:r>
              <a:rPr lang="ar-IQ" sz="3200" dirty="0"/>
              <a:t>اما في المتنزهات </a:t>
            </a:r>
            <a:r>
              <a:rPr lang="ar-IQ" sz="3200" dirty="0" err="1"/>
              <a:t>العامه</a:t>
            </a:r>
            <a:r>
              <a:rPr lang="ar-IQ" sz="3200" dirty="0"/>
              <a:t> </a:t>
            </a:r>
            <a:r>
              <a:rPr lang="ar-IQ" sz="3200" dirty="0" err="1"/>
              <a:t>أوالحدائق</a:t>
            </a:r>
            <a:r>
              <a:rPr lang="ar-IQ" sz="3200" dirty="0"/>
              <a:t> الأخرى مثل </a:t>
            </a:r>
            <a:r>
              <a:rPr lang="ar-IQ" sz="3200" dirty="0" err="1"/>
              <a:t>الحديقه</a:t>
            </a:r>
            <a:r>
              <a:rPr lang="ar-IQ" sz="3200" dirty="0"/>
              <a:t> المدرسية فتوضع المقاعد على جوانب الطرق الاساسية او في ساحات المسطحات الخضراء تحت الضلال الاشجار او </a:t>
            </a:r>
            <a:r>
              <a:rPr lang="ar-IQ" sz="3200" dirty="0" err="1"/>
              <a:t>المتسلقات.اضافة</a:t>
            </a:r>
            <a:r>
              <a:rPr lang="ar-IQ" sz="3200" dirty="0"/>
              <a:t> الى المراعاة في تصميمها واختيار المواد المصنوعة  لطبيعية الحالة الجوية والظروف التي سيوضع </a:t>
            </a:r>
            <a:r>
              <a:rPr lang="ar-IQ" sz="3200" dirty="0" smtClean="0"/>
              <a:t>بها .</a:t>
            </a:r>
            <a:endParaRPr lang="en-US" sz="3200" dirty="0"/>
          </a:p>
        </p:txBody>
      </p:sp>
    </p:spTree>
    <p:extLst>
      <p:ext uri="{BB962C8B-B14F-4D97-AF65-F5344CB8AC3E}">
        <p14:creationId xmlns:p14="http://schemas.microsoft.com/office/powerpoint/2010/main" val="234557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rmAutofit fontScale="90000"/>
          </a:bodyPr>
          <a:lstStyle/>
          <a:p>
            <a:pPr algn="r" rtl="1"/>
            <a:r>
              <a:rPr lang="ar-IQ" sz="3600" b="1" dirty="0" smtClean="0">
                <a:solidFill>
                  <a:srgbClr val="FF0000"/>
                </a:solidFill>
              </a:rPr>
              <a:t>يجب </a:t>
            </a:r>
            <a:r>
              <a:rPr lang="ar-IQ" sz="3600" b="1" dirty="0">
                <a:solidFill>
                  <a:srgbClr val="FF0000"/>
                </a:solidFill>
              </a:rPr>
              <a:t>ان تتحقق مقاعد الجلوس </a:t>
            </a:r>
            <a:r>
              <a:rPr lang="ar-IQ" sz="3600" b="1" dirty="0" err="1" smtClean="0">
                <a:solidFill>
                  <a:srgbClr val="FF0000"/>
                </a:solidFill>
              </a:rPr>
              <a:t>الأتي</a:t>
            </a:r>
            <a:r>
              <a:rPr lang="ar-IQ" sz="3600" b="1" dirty="0" smtClean="0">
                <a:solidFill>
                  <a:srgbClr val="FF0000"/>
                </a:solidFill>
              </a:rPr>
              <a:t> :</a:t>
            </a:r>
            <a:r>
              <a:rPr lang="en-US" sz="3100" dirty="0"/>
              <a:t/>
            </a:r>
            <a:br>
              <a:rPr lang="en-US" sz="3100" dirty="0"/>
            </a:br>
            <a:r>
              <a:rPr lang="ar-IQ" sz="3100" dirty="0" smtClean="0"/>
              <a:t>ا - يجب </a:t>
            </a:r>
            <a:r>
              <a:rPr lang="ar-IQ" sz="3100" dirty="0"/>
              <a:t>ان توضع اثاث الحديقة بطريقة </a:t>
            </a:r>
            <a:r>
              <a:rPr lang="ar-IQ" sz="3100" dirty="0" err="1"/>
              <a:t>لاتسمح</a:t>
            </a:r>
            <a:r>
              <a:rPr lang="ar-IQ" sz="3100" dirty="0"/>
              <a:t> </a:t>
            </a:r>
            <a:r>
              <a:rPr lang="ar-IQ" sz="3100" dirty="0" err="1"/>
              <a:t>لاى</a:t>
            </a:r>
            <a:r>
              <a:rPr lang="ar-IQ" sz="3100" dirty="0"/>
              <a:t> كمية من الماء بالبقاء عليها مهما </a:t>
            </a:r>
            <a:r>
              <a:rPr lang="ar-IQ" sz="3100" dirty="0" smtClean="0"/>
              <a:t>كانت قليلة . </a:t>
            </a:r>
            <a:r>
              <a:rPr lang="en-US" sz="3100" dirty="0"/>
              <a:t/>
            </a:r>
            <a:br>
              <a:rPr lang="en-US" sz="3100" dirty="0"/>
            </a:br>
            <a:r>
              <a:rPr lang="ar-IQ" sz="3100" dirty="0" smtClean="0"/>
              <a:t>ب - ان </a:t>
            </a:r>
            <a:r>
              <a:rPr lang="ar-IQ" sz="3100" dirty="0"/>
              <a:t>تتحمل حرارة الشمس </a:t>
            </a:r>
            <a:r>
              <a:rPr lang="ar-IQ" sz="3100" dirty="0" err="1"/>
              <a:t>القويه</a:t>
            </a:r>
            <a:r>
              <a:rPr lang="ar-IQ" sz="3100" dirty="0"/>
              <a:t> والتباين الكبير </a:t>
            </a:r>
            <a:r>
              <a:rPr lang="ar-IQ" sz="3100" dirty="0" smtClean="0"/>
              <a:t>في </a:t>
            </a:r>
            <a:r>
              <a:rPr lang="ar-IQ" sz="3100" dirty="0"/>
              <a:t>درجات الحرارة </a:t>
            </a:r>
            <a:r>
              <a:rPr lang="ar-IQ" sz="3100" dirty="0" smtClean="0"/>
              <a:t>الصيف .</a:t>
            </a:r>
            <a:r>
              <a:rPr lang="en-US" sz="3100" dirty="0"/>
              <a:t/>
            </a:r>
            <a:br>
              <a:rPr lang="en-US" sz="3100" dirty="0"/>
            </a:br>
            <a:r>
              <a:rPr lang="ar-IQ" sz="3100" dirty="0" smtClean="0"/>
              <a:t>ج - يجب </a:t>
            </a:r>
            <a:r>
              <a:rPr lang="ar-IQ" sz="3100" dirty="0"/>
              <a:t>ان تكون اثاث </a:t>
            </a:r>
            <a:r>
              <a:rPr lang="ar-IQ" sz="3100" dirty="0" err="1"/>
              <a:t>الحديقه</a:t>
            </a:r>
            <a:r>
              <a:rPr lang="ar-IQ" sz="3100" dirty="0"/>
              <a:t> بما فيها المقاعد غير قابلة </a:t>
            </a:r>
            <a:r>
              <a:rPr lang="ar-IQ" sz="3100" dirty="0" smtClean="0"/>
              <a:t>للصدأ . </a:t>
            </a:r>
            <a:r>
              <a:rPr lang="en-US" sz="3100" dirty="0"/>
              <a:t/>
            </a:r>
            <a:br>
              <a:rPr lang="en-US" sz="3100" dirty="0"/>
            </a:br>
            <a:r>
              <a:rPr lang="ar-IQ" sz="3100" dirty="0" smtClean="0"/>
              <a:t>د - من </a:t>
            </a:r>
            <a:r>
              <a:rPr lang="ar-IQ" sz="3100" dirty="0"/>
              <a:t>المكن تصميم اثاث الحديقة ببالغ </a:t>
            </a:r>
            <a:r>
              <a:rPr lang="ar-IQ" sz="3100" dirty="0" err="1"/>
              <a:t>البساطه</a:t>
            </a:r>
            <a:r>
              <a:rPr lang="ar-IQ" sz="3100" dirty="0"/>
              <a:t> </a:t>
            </a:r>
            <a:r>
              <a:rPr lang="ar-IQ" sz="3100" dirty="0" smtClean="0"/>
              <a:t>وتكون </a:t>
            </a:r>
            <a:r>
              <a:rPr lang="ar-IQ" sz="3100" dirty="0"/>
              <a:t>ملساء السطح خفيفة الوزن بحيث يسهل </a:t>
            </a:r>
            <a:r>
              <a:rPr lang="ar-IQ" sz="3100" dirty="0" smtClean="0"/>
              <a:t>تحريكها .</a:t>
            </a:r>
            <a:r>
              <a:rPr lang="en-US" sz="3100" dirty="0"/>
              <a:t/>
            </a:r>
            <a:br>
              <a:rPr lang="en-US" sz="3100" dirty="0"/>
            </a:br>
            <a:r>
              <a:rPr lang="ar-IQ" sz="3100" dirty="0" smtClean="0"/>
              <a:t>ه -  </a:t>
            </a:r>
            <a:r>
              <a:rPr lang="ar-IQ" sz="3100" dirty="0"/>
              <a:t>يجب صنع اثاث الحدائق من المواد </a:t>
            </a:r>
            <a:r>
              <a:rPr lang="ar-IQ" sz="3100" dirty="0" err="1"/>
              <a:t>المتينه</a:t>
            </a:r>
            <a:r>
              <a:rPr lang="ar-IQ" sz="3100" dirty="0"/>
              <a:t> خفيف الوزن سهلة التنظيف وكما من الممكن عمل نموذج منها </a:t>
            </a:r>
            <a:r>
              <a:rPr lang="ar-IQ" sz="3100" dirty="0" smtClean="0"/>
              <a:t>توافق </a:t>
            </a:r>
            <a:r>
              <a:rPr lang="ar-IQ" sz="3100" dirty="0"/>
              <a:t>كل الحدائق سواء كانت هندسيه او طبيعية ,صغيرة او كبيرة . </a:t>
            </a:r>
            <a:r>
              <a:rPr lang="en-US" sz="3100" dirty="0"/>
              <a:t/>
            </a:r>
            <a:br>
              <a:rPr lang="en-US" sz="3100" dirty="0"/>
            </a:br>
            <a:r>
              <a:rPr lang="ar-IQ" sz="3100" dirty="0"/>
              <a:t>أما اللون الذي يصبغ به </a:t>
            </a:r>
            <a:r>
              <a:rPr lang="ar-IQ" sz="3100" dirty="0" err="1"/>
              <a:t>الأثات</a:t>
            </a:r>
            <a:r>
              <a:rPr lang="ar-IQ" sz="3100" dirty="0"/>
              <a:t> فيجب ان يلائمها بحيث ينسجم مع تصميمها وطرازها والمكان الذي ستوضع فيه والتصميم العام للحديقة .</a:t>
            </a:r>
            <a:r>
              <a:rPr lang="en-US" dirty="0"/>
              <a:t/>
            </a:r>
            <a:br>
              <a:rPr lang="en-US" dirty="0"/>
            </a:br>
            <a:endParaRPr lang="en-US" dirty="0"/>
          </a:p>
        </p:txBody>
      </p:sp>
    </p:spTree>
    <p:extLst>
      <p:ext uri="{BB962C8B-B14F-4D97-AF65-F5344CB8AC3E}">
        <p14:creationId xmlns:p14="http://schemas.microsoft.com/office/powerpoint/2010/main" val="3040773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pPr algn="r" rtl="1"/>
            <a:r>
              <a:rPr lang="ar-IQ" sz="4000" b="1" dirty="0">
                <a:solidFill>
                  <a:srgbClr val="0070C0"/>
                </a:solidFill>
              </a:rPr>
              <a:t>3 – </a:t>
            </a:r>
            <a:r>
              <a:rPr lang="ar-IQ" sz="4000" b="1" dirty="0" err="1">
                <a:solidFill>
                  <a:srgbClr val="0070C0"/>
                </a:solidFill>
              </a:rPr>
              <a:t>البرجولات</a:t>
            </a:r>
            <a:r>
              <a:rPr lang="ar-IQ" sz="4000" b="1" dirty="0">
                <a:solidFill>
                  <a:srgbClr val="0070C0"/>
                </a:solidFill>
              </a:rPr>
              <a:t> ( </a:t>
            </a:r>
            <a:r>
              <a:rPr lang="ar-IQ" sz="4000" b="1" dirty="0" err="1">
                <a:solidFill>
                  <a:srgbClr val="0070C0"/>
                </a:solidFill>
              </a:rPr>
              <a:t>الكبرات</a:t>
            </a:r>
            <a:r>
              <a:rPr lang="ar-IQ" sz="4000" b="1" dirty="0">
                <a:solidFill>
                  <a:srgbClr val="0070C0"/>
                </a:solidFill>
              </a:rPr>
              <a:t>) والأقواس داخل الحديقة </a:t>
            </a:r>
            <a:r>
              <a:rPr lang="ar-IQ" sz="4000" b="1" dirty="0" smtClean="0">
                <a:solidFill>
                  <a:srgbClr val="0070C0"/>
                </a:solidFill>
              </a:rPr>
              <a:t>:</a:t>
            </a:r>
            <a:r>
              <a:rPr lang="en-US" sz="4000" dirty="0"/>
              <a:t/>
            </a:r>
            <a:br>
              <a:rPr lang="en-US" sz="4000" dirty="0"/>
            </a:br>
            <a:r>
              <a:rPr lang="ar-IQ" sz="4000" dirty="0"/>
              <a:t>تعتبر </a:t>
            </a:r>
            <a:r>
              <a:rPr lang="ar-IQ" sz="4000" dirty="0" err="1"/>
              <a:t>البرجولات</a:t>
            </a:r>
            <a:r>
              <a:rPr lang="ar-IQ" sz="4000" dirty="0"/>
              <a:t> من </a:t>
            </a:r>
            <a:r>
              <a:rPr lang="ar-IQ" sz="4000" dirty="0" smtClean="0"/>
              <a:t>أجمل </a:t>
            </a:r>
            <a:r>
              <a:rPr lang="ar-IQ" sz="4000" dirty="0"/>
              <a:t>الوجوه في الحدائق العامة </a:t>
            </a:r>
            <a:r>
              <a:rPr lang="ar-IQ" sz="4000" dirty="0" err="1"/>
              <a:t>ويهيء</a:t>
            </a:r>
            <a:r>
              <a:rPr lang="ar-IQ" sz="4000" dirty="0"/>
              <a:t> المنظر الخلفي الكامل لها او يظهر امامها المسطح او </a:t>
            </a:r>
            <a:r>
              <a:rPr lang="ar-IQ" sz="4000" dirty="0" err="1"/>
              <a:t>النافورات</a:t>
            </a:r>
            <a:r>
              <a:rPr lang="ar-IQ" sz="4000" dirty="0"/>
              <a:t> .وليس من الضروري ان تعمل </a:t>
            </a:r>
            <a:r>
              <a:rPr lang="ar-IQ" sz="4000" dirty="0" err="1"/>
              <a:t>البرجولات</a:t>
            </a:r>
            <a:r>
              <a:rPr lang="ar-IQ" sz="4000" dirty="0"/>
              <a:t> بكل حديقة التي لا تسمح ساحتها بذلك </a:t>
            </a:r>
            <a:r>
              <a:rPr lang="ar-IQ" sz="4000" dirty="0" smtClean="0"/>
              <a:t>.</a:t>
            </a:r>
            <a:br>
              <a:rPr lang="ar-IQ" sz="4000" dirty="0" smtClean="0"/>
            </a:br>
            <a:r>
              <a:rPr lang="ar-IQ" sz="4000" dirty="0" smtClean="0"/>
              <a:t>القاعدة </a:t>
            </a:r>
            <a:r>
              <a:rPr lang="ar-IQ" sz="4000" dirty="0"/>
              <a:t>الاساسية هي جعل </a:t>
            </a:r>
            <a:r>
              <a:rPr lang="ar-IQ" sz="4000" dirty="0" err="1"/>
              <a:t>البرجولات</a:t>
            </a:r>
            <a:r>
              <a:rPr lang="ar-IQ" sz="4000" dirty="0"/>
              <a:t> بعرض مترين حتى يسمح لمرور شخصين تحتها </a:t>
            </a:r>
            <a:r>
              <a:rPr lang="ar-IQ" sz="4000" dirty="0" smtClean="0"/>
              <a:t>جنبا الى </a:t>
            </a:r>
            <a:r>
              <a:rPr lang="ar-IQ" sz="4000" dirty="0"/>
              <a:t>جنب بكل راحة ويلاحظ </a:t>
            </a:r>
            <a:r>
              <a:rPr lang="ar-IQ" sz="4000" dirty="0" smtClean="0"/>
              <a:t>ايضا</a:t>
            </a:r>
            <a:r>
              <a:rPr lang="en-US" sz="4000" dirty="0" smtClean="0"/>
              <a:t>” </a:t>
            </a:r>
            <a:r>
              <a:rPr lang="ar-IQ" sz="4000" dirty="0" smtClean="0"/>
              <a:t>ان </a:t>
            </a:r>
            <a:r>
              <a:rPr lang="ar-IQ" sz="4000" dirty="0"/>
              <a:t>النباتات التي تغطيها ستنتشر لحد مناسب على ان </a:t>
            </a:r>
            <a:r>
              <a:rPr lang="ar-IQ" sz="4000" dirty="0" err="1"/>
              <a:t>لايقل</a:t>
            </a:r>
            <a:r>
              <a:rPr lang="ar-IQ" sz="4000" dirty="0"/>
              <a:t> ارتفاع </a:t>
            </a:r>
            <a:r>
              <a:rPr lang="ar-IQ" sz="4000" dirty="0" err="1"/>
              <a:t>البرجولات</a:t>
            </a:r>
            <a:r>
              <a:rPr lang="ar-IQ" sz="4000" dirty="0"/>
              <a:t> عن 180سم .</a:t>
            </a:r>
            <a:r>
              <a:rPr lang="en-US" sz="3600" dirty="0"/>
              <a:t/>
            </a:r>
            <a:br>
              <a:rPr lang="en-US" sz="3600" dirty="0"/>
            </a:br>
            <a:endParaRPr lang="en-US" sz="3600" dirty="0"/>
          </a:p>
        </p:txBody>
      </p:sp>
    </p:spTree>
    <p:extLst>
      <p:ext uri="{BB962C8B-B14F-4D97-AF65-F5344CB8AC3E}">
        <p14:creationId xmlns:p14="http://schemas.microsoft.com/office/powerpoint/2010/main" val="268585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16632"/>
            <a:ext cx="8496944" cy="6552728"/>
          </a:xfrm>
        </p:spPr>
        <p:txBody>
          <a:bodyPr>
            <a:normAutofit fontScale="90000"/>
          </a:bodyPr>
          <a:lstStyle/>
          <a:p>
            <a:pPr algn="r" rtl="1"/>
            <a:r>
              <a:rPr lang="ar-IQ" sz="3100" b="1" dirty="0">
                <a:solidFill>
                  <a:srgbClr val="FF0000"/>
                </a:solidFill>
              </a:rPr>
              <a:t>المواقع المناسبة </a:t>
            </a:r>
            <a:r>
              <a:rPr lang="ar-IQ" sz="3100" b="1" dirty="0" err="1">
                <a:solidFill>
                  <a:srgbClr val="FF0000"/>
                </a:solidFill>
              </a:rPr>
              <a:t>للبرجولات</a:t>
            </a:r>
            <a:r>
              <a:rPr lang="ar-IQ" sz="3100" b="1" dirty="0">
                <a:solidFill>
                  <a:srgbClr val="FF0000"/>
                </a:solidFill>
              </a:rPr>
              <a:t> داخل الحديقة :</a:t>
            </a:r>
            <a:r>
              <a:rPr lang="en-US" sz="3100" dirty="0"/>
              <a:t/>
            </a:r>
            <a:br>
              <a:rPr lang="en-US" sz="3100" dirty="0"/>
            </a:br>
            <a:r>
              <a:rPr lang="ar-IQ" sz="3100" dirty="0" smtClean="0"/>
              <a:t>أ </a:t>
            </a:r>
            <a:r>
              <a:rPr lang="ar-IQ" sz="3100" dirty="0"/>
              <a:t>– ان تؤدي الى كشك او استراحة .</a:t>
            </a:r>
            <a:r>
              <a:rPr lang="en-US" sz="3100" dirty="0"/>
              <a:t/>
            </a:r>
            <a:br>
              <a:rPr lang="en-US" sz="3100" dirty="0"/>
            </a:br>
            <a:r>
              <a:rPr lang="ar-IQ" sz="3100" dirty="0" smtClean="0"/>
              <a:t>ب </a:t>
            </a:r>
            <a:r>
              <a:rPr lang="ar-IQ" sz="3100" dirty="0"/>
              <a:t>– ان تؤدي الى حديقة ورد او تخرج منها .</a:t>
            </a:r>
            <a:r>
              <a:rPr lang="en-US" sz="3100" dirty="0"/>
              <a:t/>
            </a:r>
            <a:br>
              <a:rPr lang="en-US" sz="3100" dirty="0"/>
            </a:br>
            <a:r>
              <a:rPr lang="ar-IQ" sz="3100" dirty="0" smtClean="0"/>
              <a:t>ج </a:t>
            </a:r>
            <a:r>
              <a:rPr lang="ar-IQ" sz="3100" dirty="0"/>
              <a:t>– تغطي ممشى من جانب الشمس للحديقة اجعلها مشاية ظليلة . ومن الممكن صنع او اقامة الاقواس داخل الحدائق لبعض الاغراض فتزيد من جمال المسطحات الخضراء </a:t>
            </a:r>
            <a:r>
              <a:rPr lang="ar-IQ" sz="3100" dirty="0" err="1"/>
              <a:t>والنافورات</a:t>
            </a:r>
            <a:r>
              <a:rPr lang="ar-IQ" sz="3100" dirty="0"/>
              <a:t> ,اضافة الى الدعامات </a:t>
            </a:r>
            <a:r>
              <a:rPr lang="ar-IQ" sz="3100" dirty="0" err="1"/>
              <a:t>اتربية</a:t>
            </a:r>
            <a:r>
              <a:rPr lang="ar-IQ" sz="3100" dirty="0"/>
              <a:t> المتسلقات عليها.</a:t>
            </a:r>
            <a:r>
              <a:rPr lang="en-US" sz="3100" dirty="0"/>
              <a:t/>
            </a:r>
            <a:br>
              <a:rPr lang="en-US" sz="3100" dirty="0"/>
            </a:br>
            <a:r>
              <a:rPr lang="ar-IQ" sz="3100" b="1" dirty="0">
                <a:solidFill>
                  <a:srgbClr val="FF0000"/>
                </a:solidFill>
              </a:rPr>
              <a:t>المواقع المناسبة </a:t>
            </a:r>
            <a:r>
              <a:rPr lang="ar-IQ" sz="3100" b="1" dirty="0" err="1">
                <a:solidFill>
                  <a:srgbClr val="FF0000"/>
                </a:solidFill>
              </a:rPr>
              <a:t>للاقواس</a:t>
            </a:r>
            <a:r>
              <a:rPr lang="ar-IQ" sz="3100" b="1" dirty="0">
                <a:solidFill>
                  <a:srgbClr val="FF0000"/>
                </a:solidFill>
              </a:rPr>
              <a:t> داخل الحديقة :</a:t>
            </a:r>
            <a:r>
              <a:rPr lang="en-US" sz="3100" dirty="0"/>
              <a:t/>
            </a:r>
            <a:br>
              <a:rPr lang="en-US" sz="3100" dirty="0"/>
            </a:br>
            <a:r>
              <a:rPr lang="ar-IQ" sz="3100" dirty="0"/>
              <a:t>أ</a:t>
            </a:r>
            <a:r>
              <a:rPr lang="ar-IQ" sz="3100" dirty="0" smtClean="0"/>
              <a:t> </a:t>
            </a:r>
            <a:r>
              <a:rPr lang="ar-IQ" sz="3100" dirty="0"/>
              <a:t>– عند ابتداء مشاية او نهايتها.</a:t>
            </a:r>
            <a:r>
              <a:rPr lang="en-US" sz="3100" dirty="0"/>
              <a:t/>
            </a:r>
            <a:br>
              <a:rPr lang="en-US" sz="3100" dirty="0"/>
            </a:br>
            <a:r>
              <a:rPr lang="ar-IQ" sz="3100" dirty="0" smtClean="0"/>
              <a:t>ب </a:t>
            </a:r>
            <a:r>
              <a:rPr lang="ar-IQ" sz="3100" dirty="0"/>
              <a:t>– فوق بوابة .</a:t>
            </a:r>
            <a:r>
              <a:rPr lang="en-US" sz="3100" dirty="0"/>
              <a:t/>
            </a:r>
            <a:br>
              <a:rPr lang="en-US" sz="3100" dirty="0"/>
            </a:br>
            <a:r>
              <a:rPr lang="ar-IQ" sz="3100" dirty="0" smtClean="0"/>
              <a:t>ج </a:t>
            </a:r>
            <a:r>
              <a:rPr lang="ar-IQ" sz="3100" dirty="0"/>
              <a:t>– عند بوابة السياج او السور .</a:t>
            </a:r>
            <a:r>
              <a:rPr lang="en-US" sz="3100" dirty="0"/>
              <a:t/>
            </a:r>
            <a:br>
              <a:rPr lang="en-US" sz="3100" dirty="0"/>
            </a:br>
            <a:r>
              <a:rPr lang="ar-IQ" sz="3100" dirty="0" smtClean="0"/>
              <a:t>د </a:t>
            </a:r>
            <a:r>
              <a:rPr lang="ar-IQ" sz="3100" dirty="0"/>
              <a:t>– بين احواض طويلة للزهور .</a:t>
            </a:r>
            <a:r>
              <a:rPr lang="en-US" sz="3100" dirty="0"/>
              <a:t/>
            </a:r>
            <a:br>
              <a:rPr lang="en-US" sz="3100" dirty="0"/>
            </a:br>
            <a:r>
              <a:rPr lang="ar-IQ" sz="3100" dirty="0"/>
              <a:t>ه</a:t>
            </a:r>
            <a:r>
              <a:rPr lang="ar-IQ" sz="3100" dirty="0" smtClean="0"/>
              <a:t> </a:t>
            </a:r>
            <a:r>
              <a:rPr lang="ar-IQ" sz="3100" dirty="0"/>
              <a:t>– عند نهاية المسطحات او على جوانبها او في وسطها .</a:t>
            </a:r>
            <a:r>
              <a:rPr lang="en-US" dirty="0"/>
              <a:t/>
            </a:r>
            <a:br>
              <a:rPr lang="en-US" dirty="0"/>
            </a:br>
            <a:endParaRPr lang="en-US" dirty="0"/>
          </a:p>
        </p:txBody>
      </p:sp>
    </p:spTree>
    <p:extLst>
      <p:ext uri="{BB962C8B-B14F-4D97-AF65-F5344CB8AC3E}">
        <p14:creationId xmlns:p14="http://schemas.microsoft.com/office/powerpoint/2010/main" val="319604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6624736"/>
          </a:xfrm>
        </p:spPr>
        <p:txBody>
          <a:bodyPr>
            <a:noAutofit/>
          </a:bodyPr>
          <a:lstStyle/>
          <a:p>
            <a:pPr algn="r" rtl="1"/>
            <a:r>
              <a:rPr lang="ar-IQ" sz="2800" dirty="0" smtClean="0"/>
              <a:t/>
            </a:r>
            <a:br>
              <a:rPr lang="ar-IQ" sz="2800" dirty="0" smtClean="0"/>
            </a:br>
            <a:r>
              <a:rPr lang="ar-IQ" sz="3600" b="1" dirty="0">
                <a:solidFill>
                  <a:srgbClr val="0070C0"/>
                </a:solidFill>
              </a:rPr>
              <a:t>4</a:t>
            </a:r>
            <a:r>
              <a:rPr lang="ar-IQ" sz="3600" b="1" dirty="0" smtClean="0">
                <a:solidFill>
                  <a:srgbClr val="0070C0"/>
                </a:solidFill>
              </a:rPr>
              <a:t> </a:t>
            </a:r>
            <a:r>
              <a:rPr lang="ar-IQ" sz="3600" b="1" dirty="0">
                <a:solidFill>
                  <a:srgbClr val="0070C0"/>
                </a:solidFill>
              </a:rPr>
              <a:t>– المدرجات داخل الحديقة </a:t>
            </a:r>
            <a:r>
              <a:rPr lang="en-US" sz="2800" dirty="0"/>
              <a:t/>
            </a:r>
            <a:br>
              <a:rPr lang="en-US" sz="2800" dirty="0"/>
            </a:br>
            <a:r>
              <a:rPr lang="ar-IQ" sz="2800" dirty="0" smtClean="0"/>
              <a:t>بعض الاراضي </a:t>
            </a:r>
            <a:r>
              <a:rPr lang="ar-IQ" sz="2800" dirty="0"/>
              <a:t>التي تستغل لغرض الحدائق ليس كلها مستوية </a:t>
            </a:r>
            <a:r>
              <a:rPr lang="ar-IQ" sz="2800" dirty="0" smtClean="0"/>
              <a:t>ففيها </a:t>
            </a:r>
            <a:r>
              <a:rPr lang="ar-IQ" sz="2800" dirty="0"/>
              <a:t>ارتفاعات وانخفاضات , وفي </a:t>
            </a:r>
            <a:r>
              <a:rPr lang="ar-IQ" sz="2800" dirty="0" err="1"/>
              <a:t>هذة</a:t>
            </a:r>
            <a:r>
              <a:rPr lang="ar-IQ" sz="2800" dirty="0"/>
              <a:t> الحالة من الافضل القيام بأنشاء المدرجات داخل الحدائق </a:t>
            </a:r>
            <a:r>
              <a:rPr lang="ar-IQ" sz="2800" dirty="0" smtClean="0"/>
              <a:t>لربط </a:t>
            </a:r>
            <a:r>
              <a:rPr lang="ar-IQ" sz="2800" dirty="0"/>
              <a:t>جميع أجزائها </a:t>
            </a:r>
            <a:r>
              <a:rPr lang="ar-IQ" sz="2800" dirty="0" err="1"/>
              <a:t>بالاخرى</a:t>
            </a:r>
            <a:r>
              <a:rPr lang="ar-IQ" sz="2800" dirty="0"/>
              <a:t> . </a:t>
            </a:r>
            <a:r>
              <a:rPr lang="en-US" sz="2800" dirty="0"/>
              <a:t/>
            </a:r>
            <a:br>
              <a:rPr lang="en-US" sz="2800" dirty="0"/>
            </a:br>
            <a:r>
              <a:rPr lang="ar-IQ" sz="2800" dirty="0"/>
              <a:t>لأنشاء المدرجات داخل الحدائق فائدتان </a:t>
            </a:r>
            <a:r>
              <a:rPr lang="ar-IQ" sz="2800" dirty="0" smtClean="0"/>
              <a:t>عملية </a:t>
            </a:r>
            <a:r>
              <a:rPr lang="ar-IQ" sz="2800" dirty="0" err="1"/>
              <a:t>أقتصادية</a:t>
            </a:r>
            <a:r>
              <a:rPr lang="ar-IQ" sz="2800" dirty="0"/>
              <a:t> والثانية فنية في الحدائق العامة وبالأخص الحدائق الكبيرة , اذ تعتبر المدرجات من اهم عناصر التقوية </a:t>
            </a:r>
            <a:r>
              <a:rPr lang="ar-IQ" sz="2800" dirty="0" smtClean="0"/>
              <a:t>فيها.</a:t>
            </a:r>
            <a:r>
              <a:rPr lang="en-US" sz="2800" dirty="0"/>
              <a:t/>
            </a:r>
            <a:br>
              <a:rPr lang="en-US" sz="2800" dirty="0"/>
            </a:br>
            <a:r>
              <a:rPr lang="ar-IQ" sz="2800" dirty="0"/>
              <a:t>تنشأ المدرجات داخل الحدائق اما من الحجارة او قطع من المرمر أو </a:t>
            </a:r>
            <a:r>
              <a:rPr lang="ar-IQ" sz="2800" dirty="0" smtClean="0"/>
              <a:t>الخرسان </a:t>
            </a:r>
            <a:r>
              <a:rPr lang="ar-IQ" sz="2800" dirty="0"/>
              <a:t>أو الخشب حسب الذوق ونوع الحديقة , ويكون عادة ارتفاع المدرج </a:t>
            </a:r>
            <a:r>
              <a:rPr lang="ar-IQ" sz="2800" dirty="0" smtClean="0"/>
              <a:t>12-15سم وعرضه </a:t>
            </a:r>
            <a:r>
              <a:rPr lang="ar-IQ" sz="2800" dirty="0"/>
              <a:t>ضعف </a:t>
            </a:r>
            <a:r>
              <a:rPr lang="ar-IQ" sz="2800" dirty="0" err="1"/>
              <a:t>الأرتفاع</a:t>
            </a:r>
            <a:r>
              <a:rPr lang="ar-IQ" sz="2800" dirty="0"/>
              <a:t> 24-30 سم وفي بعض الحالات قد تصل الى أربعة امثال الارتفاع . </a:t>
            </a:r>
            <a:r>
              <a:rPr lang="en-US" sz="2800" dirty="0"/>
              <a:t/>
            </a:r>
            <a:br>
              <a:rPr lang="en-US" sz="2800" dirty="0"/>
            </a:br>
            <a:r>
              <a:rPr lang="ar-IQ" sz="2800" dirty="0" smtClean="0"/>
              <a:t>تقام </a:t>
            </a:r>
            <a:r>
              <a:rPr lang="ar-IQ" sz="2800" dirty="0"/>
              <a:t>المدرجات </a:t>
            </a:r>
            <a:r>
              <a:rPr lang="ar-IQ" sz="2800" dirty="0" smtClean="0"/>
              <a:t>بأشكال مستقيمة </a:t>
            </a:r>
            <a:r>
              <a:rPr lang="ar-IQ" sz="2800" dirty="0"/>
              <a:t>ولكن في بعض الاحيان تعمل شكل نصف دائرة فيزداد </a:t>
            </a:r>
            <a:r>
              <a:rPr lang="ar-IQ" sz="2800" dirty="0" smtClean="0"/>
              <a:t>جمالها ومن </a:t>
            </a:r>
            <a:r>
              <a:rPr lang="ar-IQ" sz="2800" dirty="0"/>
              <a:t>الممكن ايضا" انشاء مدرجات داخل الحدائق الطبيعية الطراز ولكن في الغالب في الحدائق هندسية الطراز .</a:t>
            </a:r>
            <a:r>
              <a:rPr lang="en-US" sz="2800" dirty="0"/>
              <a:t/>
            </a:r>
            <a:br>
              <a:rPr lang="en-US" sz="2800" dirty="0"/>
            </a:br>
            <a:endParaRPr lang="en-US" sz="2800" dirty="0"/>
          </a:p>
        </p:txBody>
      </p:sp>
    </p:spTree>
    <p:extLst>
      <p:ext uri="{BB962C8B-B14F-4D97-AF65-F5344CB8AC3E}">
        <p14:creationId xmlns:p14="http://schemas.microsoft.com/office/powerpoint/2010/main" val="2048573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96752"/>
            <a:ext cx="8229600" cy="4536504"/>
          </a:xfrm>
        </p:spPr>
        <p:txBody>
          <a:bodyPr>
            <a:normAutofit/>
          </a:bodyPr>
          <a:lstStyle/>
          <a:p>
            <a:r>
              <a:rPr lang="ar-IQ" sz="4800" dirty="0" smtClean="0">
                <a:solidFill>
                  <a:srgbClr val="0070C0"/>
                </a:solidFill>
              </a:rPr>
              <a:t> لحسن </a:t>
            </a:r>
            <a:r>
              <a:rPr lang="ar-IQ" sz="4800" dirty="0">
                <a:solidFill>
                  <a:srgbClr val="0070C0"/>
                </a:solidFill>
              </a:rPr>
              <a:t>أ</a:t>
            </a:r>
            <a:r>
              <a:rPr lang="ar-IQ" sz="4800" dirty="0" smtClean="0">
                <a:solidFill>
                  <a:srgbClr val="0070C0"/>
                </a:solidFill>
              </a:rPr>
              <a:t>صغائكم </a:t>
            </a:r>
            <a:r>
              <a:rPr lang="en-US" sz="4800" dirty="0" smtClean="0">
                <a:solidFill>
                  <a:srgbClr val="0070C0"/>
                </a:solidFill>
              </a:rPr>
              <a:t>“</a:t>
            </a:r>
            <a:r>
              <a:rPr lang="ar-IQ" sz="4800" dirty="0" smtClean="0">
                <a:solidFill>
                  <a:srgbClr val="0070C0"/>
                </a:solidFill>
              </a:rPr>
              <a:t>شكرا</a:t>
            </a:r>
            <a:endParaRPr lang="en-US" sz="4800" dirty="0">
              <a:solidFill>
                <a:srgbClr val="0070C0"/>
              </a:solidFill>
            </a:endParaRPr>
          </a:p>
        </p:txBody>
      </p:sp>
    </p:spTree>
    <p:extLst>
      <p:ext uri="{BB962C8B-B14F-4D97-AF65-F5344CB8AC3E}">
        <p14:creationId xmlns:p14="http://schemas.microsoft.com/office/powerpoint/2010/main" val="123134242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43</Words>
  <Application>Microsoft Office PowerPoint</Application>
  <PresentationFormat>عرض على الشاشة (3:4)‏</PresentationFormat>
  <Paragraphs>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المحاضرة السابعة </vt:lpstr>
      <vt:lpstr>1- مدخل الحديقة  المدخل هو اول ما يقع النظرعلية في الحديقة وله أثرمهم في النفس .فيجب ابرازه في التصميم لكي يكون تأثيره قويا وكبيرا .وعدم اقامة البوابات أحيانا" على المداخل الرئيسية في حدائق العامة حيث يكتفي بأحاطة المدخل بأعمدة مرتفعة عليها تماثيل او أواني زهور .قد تستعمل الاقواس الخشبية المغطاة بالمتسلقات في الحدائق ولكن بكثرة في الحدائق المنزل وقد يكتفي بتشكيل السياج الى ارتفاع منخفض او متوسط تاركا المدخل .كما يجب ان تتناسب ابعاد الحديقه مع مساحتها وعرض الطريق الرئيسي ومع اغراض استعمال هذا المدخل اذا كانت ستدخله السيارات او لا كذلك يجب تناسب بنائه مع انواع البناء الداخلي في الحديقة والمتنزهات لكي يبدو الارتباط واضحا" والصورة متكاملة .  </vt:lpstr>
      <vt:lpstr>2- اثاث الحديقة المقاعد والكراسي : لقد حدث تطور كبير في تنسيق الحدائق في العصر الحالي .فبعد ان كانت الحدائق قديما" تعتبر عنصرا" من عناصر التجميل فقط وليس مكانا" للراحة ايضا" .تغير المفهوم والغرض من اقامة  الحديقة فأصبحت مكانا" للاستجمام والراحة في الجو الطبيعي الجميل . وتوضع المقاعد في الحدائق المنزلية الى نهاية الماشي تحت اقواس تغطي بالنباتات المتسلقة . او تحت القواس من الاسيجة النباتية المرتفعة .ومن المفروض ان يكون موقع هذ المقاعد مطلا" على المناظر الجميلة في الحديقة . اما في المتنزهات العامه أوالحدائق الأخرى مثل الحديقه المدرسية فتوضع المقاعد على جوانب الطرق الاساسية او في ساحات المسطحات الخضراء تحت الضلال الاشجار او المتسلقات.اضافة الى المراعاة في تصميمها واختيار المواد المصنوعة  لطبيعية الحالة الجوية والظروف التي سيوضع بها .</vt:lpstr>
      <vt:lpstr>يجب ان تتحقق مقاعد الجلوس الأتي : ا - يجب ان توضع اثاث الحديقة بطريقة لاتسمح لاى كمية من الماء بالبقاء عليها مهما كانت قليلة .  ب - ان تتحمل حرارة الشمس القويه والتباين الكبير في درجات الحرارة الصيف . ج - يجب ان تكون اثاث الحديقه بما فيها المقاعد غير قابلة للصدأ .  د - من المكن تصميم اثاث الحديقة ببالغ البساطه وتكون ملساء السطح خفيفة الوزن بحيث يسهل تحريكها . ه -  يجب صنع اثاث الحدائق من المواد المتينه خفيف الوزن سهلة التنظيف وكما من الممكن عمل نموذج منها توافق كل الحدائق سواء كانت هندسيه او طبيعية ,صغيرة او كبيرة .  أما اللون الذي يصبغ به الأثات فيجب ان يلائمها بحيث ينسجم مع تصميمها وطرازها والمكان الذي ستوضع فيه والتصميم العام للحديقة . </vt:lpstr>
      <vt:lpstr>3 – البرجولات ( الكبرات) والأقواس داخل الحديقة : تعتبر البرجولات من أجمل الوجوه في الحدائق العامة ويهيء المنظر الخلفي الكامل لها او يظهر امامها المسطح او النافورات .وليس من الضروري ان تعمل البرجولات بكل حديقة التي لا تسمح ساحتها بذلك . القاعدة الاساسية هي جعل البرجولات بعرض مترين حتى يسمح لمرور شخصين تحتها جنبا الى جنب بكل راحة ويلاحظ ايضا” ان النباتات التي تغطيها ستنتشر لحد مناسب على ان لايقل ارتفاع البرجولات عن 180سم . </vt:lpstr>
      <vt:lpstr>المواقع المناسبة للبرجولات داخل الحديقة : أ – ان تؤدي الى كشك او استراحة . ب – ان تؤدي الى حديقة ورد او تخرج منها . ج – تغطي ممشى من جانب الشمس للحديقة اجعلها مشاية ظليلة . ومن الممكن صنع او اقامة الاقواس داخل الحدائق لبعض الاغراض فتزيد من جمال المسطحات الخضراء والنافورات ,اضافة الى الدعامات اتربية المتسلقات عليها. المواقع المناسبة للاقواس داخل الحديقة : أ – عند ابتداء مشاية او نهايتها. ب – فوق بوابة . ج – عند بوابة السياج او السور . د – بين احواض طويلة للزهور . ه – عند نهاية المسطحات او على جوانبها او في وسطها . </vt:lpstr>
      <vt:lpstr> 4 – المدرجات داخل الحديقة  بعض الاراضي التي تستغل لغرض الحدائق ليس كلها مستوية ففيها ارتفاعات وانخفاضات , وفي هذة الحالة من الافضل القيام بأنشاء المدرجات داخل الحدائق لربط جميع أجزائها بالاخرى .  لأنشاء المدرجات داخل الحدائق فائدتان عملية أقتصادية والثانية فنية في الحدائق العامة وبالأخص الحدائق الكبيرة , اذ تعتبر المدرجات من اهم عناصر التقوية فيها. تنشأ المدرجات داخل الحدائق اما من الحجارة او قطع من المرمر أو الخرسان أو الخشب حسب الذوق ونوع الحديقة , ويكون عادة ارتفاع المدرج 12-15سم وعرضه ضعف الأرتفاع 24-30 سم وفي بعض الحالات قد تصل الى أربعة امثال الارتفاع .  تقام المدرجات بأشكال مستقيمة ولكن في بعض الاحيان تعمل شكل نصف دائرة فيزداد جمالها ومن الممكن ايضا" انشاء مدرجات داخل الحدائق الطبيعية الطراز ولكن في الغالب في الحدائق هندسية الطراز . </vt:lpstr>
      <vt:lpstr> لحسن أصغائكم “شكرا</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dc:title>
  <dc:creator>DR.Ahmed Saker 2o1O</dc:creator>
  <cp:lastModifiedBy>DR.Ahmed Saker 2o1O</cp:lastModifiedBy>
  <cp:revision>6</cp:revision>
  <dcterms:created xsi:type="dcterms:W3CDTF">2021-02-08T16:58:49Z</dcterms:created>
  <dcterms:modified xsi:type="dcterms:W3CDTF">2021-02-08T18:09:54Z</dcterms:modified>
</cp:coreProperties>
</file>